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0" r:id="rId4"/>
    <p:sldId id="259" r:id="rId5"/>
    <p:sldId id="261" r:id="rId6"/>
    <p:sldId id="257" r:id="rId7"/>
    <p:sldId id="258" r:id="rId8"/>
    <p:sldId id="265" r:id="rId9"/>
    <p:sldId id="266" r:id="rId10"/>
    <p:sldId id="267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25" autoAdjust="0"/>
  </p:normalViewPr>
  <p:slideViewPr>
    <p:cSldViewPr snapToGrid="0" showGuides="1">
      <p:cViewPr varScale="1">
        <p:scale>
          <a:sx n="74" d="100"/>
          <a:sy n="74" d="100"/>
        </p:scale>
        <p:origin x="7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0DE29-2D8F-4ABB-862B-554CF2BAA7B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0EFF7-385F-4A3C-8E94-C305B539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2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http://maps.unomaha.edu/Peterson/geog1000/MapLinks/ReligionMaps.html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0EFF7-385F-4A3C-8E94-C305B53915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9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http://teacherweb.ftl.pinecrest.edu/snyderd/MWH/Projects/cov/maps/MapRel.htm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0EFF7-385F-4A3C-8E94-C305B53915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9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http://www.niobium.fr/dotclear/public/humeur/SexandSecularismTheReport.pdf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0EFF7-385F-4A3C-8E94-C305B53915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8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BEFD-2F13-45CE-A8FA-6A5EA547031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C226-6F7E-4870-8A61-E35D5A39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4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BEFD-2F13-45CE-A8FA-6A5EA547031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C226-6F7E-4870-8A61-E35D5A39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BEFD-2F13-45CE-A8FA-6A5EA547031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C226-6F7E-4870-8A61-E35D5A39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9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BEFD-2F13-45CE-A8FA-6A5EA547031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C226-6F7E-4870-8A61-E35D5A39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9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BEFD-2F13-45CE-A8FA-6A5EA547031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C226-6F7E-4870-8A61-E35D5A39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BEFD-2F13-45CE-A8FA-6A5EA547031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C226-6F7E-4870-8A61-E35D5A39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9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BEFD-2F13-45CE-A8FA-6A5EA547031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C226-6F7E-4870-8A61-E35D5A39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BEFD-2F13-45CE-A8FA-6A5EA547031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C226-6F7E-4870-8A61-E35D5A39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9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BEFD-2F13-45CE-A8FA-6A5EA547031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C226-6F7E-4870-8A61-E35D5A39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8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BEFD-2F13-45CE-A8FA-6A5EA547031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C226-6F7E-4870-8A61-E35D5A39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6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BEFD-2F13-45CE-A8FA-6A5EA547031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C226-6F7E-4870-8A61-E35D5A39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8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ABEFD-2F13-45CE-A8FA-6A5EA547031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C226-6F7E-4870-8A61-E35D5A39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0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Fe70Qabxv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nswers.google.com/answers/threadview?id=27204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ps.unomaha.edu/Peterson/geog1000/MapLinks/ReligionMaps_files/world-religion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412124"/>
            <a:ext cx="9191625" cy="58293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458956"/>
              </p:ext>
            </p:extLst>
          </p:nvPr>
        </p:nvGraphicFramePr>
        <p:xfrm>
          <a:off x="1523386" y="0"/>
          <a:ext cx="9145228" cy="6415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Image" r:id="rId3" imgW="13104720" imgH="9193320" progId="Photoshop.Image.12">
                  <p:embed/>
                </p:oleObj>
              </mc:Choice>
              <mc:Fallback>
                <p:oleObj name="Image" r:id="rId3" imgW="13104720" imgH="91933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386" y="0"/>
                        <a:ext cx="9145228" cy="6415758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2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575971"/>
              </p:ext>
            </p:extLst>
          </p:nvPr>
        </p:nvGraphicFramePr>
        <p:xfrm>
          <a:off x="1275633" y="118090"/>
          <a:ext cx="9640734" cy="662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Image" r:id="rId3" imgW="13460040" imgH="9244440" progId="Photoshop.Image.12">
                  <p:embed/>
                </p:oleObj>
              </mc:Choice>
              <mc:Fallback>
                <p:oleObj name="Image" r:id="rId3" imgW="13460040" imgH="92444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5633" y="118090"/>
                        <a:ext cx="9640734" cy="6621820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7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Fe70Qabxv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7549" y="671311"/>
            <a:ext cx="9911009" cy="5574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1090" y="6362298"/>
            <a:ext cx="52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Religious guilt cycle 16:00.  Did </a:t>
            </a:r>
            <a:r>
              <a:rPr lang="en-US" dirty="0"/>
              <a:t>J</a:t>
            </a:r>
            <a:r>
              <a:rPr lang="en-US" dirty="0" smtClean="0"/>
              <a:t>esus?  28:50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aps.unomaha.edu/Peterson/geog1000/MapLinks/ReligionMaps_files/world-religions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27" y="188269"/>
            <a:ext cx="8641946" cy="64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eacherweb.ftl.pinecrest.edu/snyderd/MWH/Projects/cov/images/religi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6" y="156268"/>
            <a:ext cx="10512228" cy="670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73313"/>
            <a:ext cx="6096000" cy="535531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 smtClean="0"/>
              <a:t>Table 29 of the study presents the percent of people raised in a</a:t>
            </a:r>
          </a:p>
          <a:p>
            <a:r>
              <a:rPr lang="en-US" dirty="0" smtClean="0"/>
              <a:t>particular religion who reported currently being members of that same</a:t>
            </a:r>
          </a:p>
          <a:p>
            <a:r>
              <a:rPr lang="en-US" dirty="0" smtClean="0"/>
              <a:t>faith: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Table 29</a:t>
            </a:r>
          </a:p>
          <a:p>
            <a:endParaRPr lang="en-US" dirty="0" smtClean="0"/>
          </a:p>
          <a:p>
            <a:r>
              <a:rPr lang="en-US" dirty="0" smtClean="0"/>
              <a:t>A. Major Religions</a:t>
            </a:r>
          </a:p>
          <a:p>
            <a:endParaRPr lang="en-US" dirty="0" smtClean="0"/>
          </a:p>
          <a:p>
            <a:r>
              <a:rPr lang="en-US" dirty="0" smtClean="0"/>
              <a:t>   Protestant                 90.4%           </a:t>
            </a:r>
          </a:p>
          <a:p>
            <a:r>
              <a:rPr lang="en-US" dirty="0" smtClean="0"/>
              <a:t>   Catholic                   82.3            </a:t>
            </a:r>
          </a:p>
          <a:p>
            <a:r>
              <a:rPr lang="en-US" dirty="0" smtClean="0"/>
              <a:t>   Jewish                     86.6 </a:t>
            </a:r>
          </a:p>
          <a:p>
            <a:r>
              <a:rPr lang="en-US" dirty="0" smtClean="0"/>
              <a:t>   Other                      70.5          </a:t>
            </a:r>
          </a:p>
          <a:p>
            <a:r>
              <a:rPr lang="en-US" dirty="0" smtClean="0"/>
              <a:t>   None                       45.4         </a:t>
            </a:r>
          </a:p>
          <a:p>
            <a:endParaRPr lang="en-US" dirty="0" smtClean="0"/>
          </a:p>
          <a:p>
            <a:r>
              <a:rPr lang="en-US" dirty="0" smtClean="0"/>
              <a:t>source:</a:t>
            </a:r>
          </a:p>
          <a:p>
            <a:r>
              <a:rPr lang="en-US" dirty="0" smtClean="0"/>
              <a:t>"Counting Flocks and Lost Sheep:"</a:t>
            </a:r>
          </a:p>
          <a:p>
            <a:r>
              <a:rPr lang="en-US" dirty="0" smtClean="0"/>
              <a:t>http://www.icpsr.umich.edu:8080/GSS/rnd1998/reports/s-reports/soc26.htm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425" y="6202113"/>
            <a:ext cx="880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http://answers.google.com/answers/threadview?id=272042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6112" y="474345"/>
            <a:ext cx="4099775" cy="59093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B. Major Protestant Denominations</a:t>
            </a:r>
          </a:p>
          <a:p>
            <a:endParaRPr lang="en-US" dirty="0" smtClean="0"/>
          </a:p>
          <a:p>
            <a:r>
              <a:rPr lang="en-US" dirty="0" smtClean="0"/>
              <a:t>   Southern Baptist           71.8      </a:t>
            </a:r>
          </a:p>
          <a:p>
            <a:r>
              <a:rPr lang="en-US" dirty="0" smtClean="0"/>
              <a:t>   United Methodist           63.0    </a:t>
            </a:r>
          </a:p>
          <a:p>
            <a:r>
              <a:rPr lang="en-US" dirty="0" smtClean="0"/>
              <a:t>   Lutheran                   80.0    </a:t>
            </a:r>
          </a:p>
          <a:p>
            <a:r>
              <a:rPr lang="en-US" dirty="0" smtClean="0"/>
              <a:t>   Presbyterian               56.7</a:t>
            </a:r>
          </a:p>
          <a:p>
            <a:r>
              <a:rPr lang="en-US" dirty="0" smtClean="0"/>
              <a:t>   Episcopalian               71.6</a:t>
            </a:r>
          </a:p>
          <a:p>
            <a:r>
              <a:rPr lang="en-US" dirty="0" smtClean="0"/>
              <a:t>   Interdenominational        47.1</a:t>
            </a:r>
          </a:p>
          <a:p>
            <a:r>
              <a:rPr lang="en-US" dirty="0" smtClean="0"/>
              <a:t>   Disciples of Christ        63.9</a:t>
            </a:r>
          </a:p>
          <a:p>
            <a:r>
              <a:rPr lang="en-US" dirty="0" smtClean="0"/>
              <a:t>   Mormon                     90.8</a:t>
            </a:r>
          </a:p>
          <a:p>
            <a:r>
              <a:rPr lang="en-US" dirty="0" smtClean="0"/>
              <a:t>   Fundamentalist             73.7</a:t>
            </a:r>
          </a:p>
          <a:p>
            <a:r>
              <a:rPr lang="en-US" dirty="0" smtClean="0"/>
              <a:t>   Moderate                   57.0</a:t>
            </a:r>
          </a:p>
          <a:p>
            <a:r>
              <a:rPr lang="en-US" dirty="0" smtClean="0"/>
              <a:t>   Liberal                    46.4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C. Fundamentalism/Liberalism</a:t>
            </a:r>
          </a:p>
          <a:p>
            <a:endParaRPr lang="en-US" dirty="0" smtClean="0"/>
          </a:p>
          <a:p>
            <a:r>
              <a:rPr lang="en-US" dirty="0" smtClean="0"/>
              <a:t>   Fundamentalist             80.3 </a:t>
            </a:r>
          </a:p>
          <a:p>
            <a:r>
              <a:rPr lang="en-US" dirty="0" smtClean="0"/>
              <a:t>   Moderate                   81.9  </a:t>
            </a:r>
          </a:p>
          <a:p>
            <a:r>
              <a:rPr lang="en-US" dirty="0" smtClean="0"/>
              <a:t>   Liberal                    71.6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11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124276"/>
              </p:ext>
            </p:extLst>
          </p:nvPr>
        </p:nvGraphicFramePr>
        <p:xfrm>
          <a:off x="2495550" y="647700"/>
          <a:ext cx="72009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3" imgW="9599760" imgH="7415640" progId="Photoshop.Image.12">
                  <p:embed/>
                </p:oleObj>
              </mc:Choice>
              <mc:Fallback>
                <p:oleObj name="Image" r:id="rId3" imgW="9599760" imgH="74156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5550" y="647700"/>
                        <a:ext cx="7200900" cy="5562600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253803" y="1120462"/>
            <a:ext cx="3739166" cy="291062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2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533801"/>
              </p:ext>
            </p:extLst>
          </p:nvPr>
        </p:nvGraphicFramePr>
        <p:xfrm>
          <a:off x="1474788" y="508000"/>
          <a:ext cx="9244012" cy="584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" r:id="rId3" imgW="9244440" imgH="5841000" progId="Photoshop.Image.12">
                  <p:embed/>
                </p:oleObj>
              </mc:Choice>
              <mc:Fallback>
                <p:oleObj name="Image" r:id="rId3" imgW="9244440" imgH="58410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788" y="508000"/>
                        <a:ext cx="9244012" cy="5840413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3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425089"/>
              </p:ext>
            </p:extLst>
          </p:nvPr>
        </p:nvGraphicFramePr>
        <p:xfrm>
          <a:off x="1903345" y="176834"/>
          <a:ext cx="8385309" cy="650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Image" r:id="rId4" imgW="13815720" imgH="10717200" progId="Photoshop.Image.12">
                  <p:embed/>
                </p:oleObj>
              </mc:Choice>
              <mc:Fallback>
                <p:oleObj name="Image" r:id="rId4" imgW="13815720" imgH="107172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3345" y="176834"/>
                        <a:ext cx="8385309" cy="6504332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1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8007"/>
              </p:ext>
            </p:extLst>
          </p:nvPr>
        </p:nvGraphicFramePr>
        <p:xfrm>
          <a:off x="2543007" y="142722"/>
          <a:ext cx="7105986" cy="6572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Image" r:id="rId3" imgW="10158480" imgH="9396720" progId="Photoshop.Image.12">
                  <p:embed/>
                </p:oleObj>
              </mc:Choice>
              <mc:Fallback>
                <p:oleObj name="Image" r:id="rId3" imgW="10158480" imgH="93967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3007" y="142722"/>
                        <a:ext cx="7105986" cy="6572555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138</Words>
  <Application>Microsoft Office PowerPoint</Application>
  <PresentationFormat>Widescreen</PresentationFormat>
  <Paragraphs>45</Paragraphs>
  <Slides>12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C. Mackenzie</dc:creator>
  <cp:lastModifiedBy>Brown, C. Mackenzie</cp:lastModifiedBy>
  <cp:revision>11</cp:revision>
  <dcterms:created xsi:type="dcterms:W3CDTF">2016-04-14T16:08:17Z</dcterms:created>
  <dcterms:modified xsi:type="dcterms:W3CDTF">2016-04-14T18:37:35Z</dcterms:modified>
</cp:coreProperties>
</file>